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0" r:id="rId3"/>
    <p:sldId id="336" r:id="rId4"/>
    <p:sldId id="371" r:id="rId5"/>
    <p:sldId id="340" r:id="rId6"/>
    <p:sldId id="341" r:id="rId7"/>
    <p:sldId id="335" r:id="rId8"/>
    <p:sldId id="307" r:id="rId9"/>
    <p:sldId id="331" r:id="rId10"/>
    <p:sldId id="304" r:id="rId11"/>
    <p:sldId id="317" r:id="rId12"/>
    <p:sldId id="289" r:id="rId13"/>
    <p:sldId id="372" r:id="rId14"/>
    <p:sldId id="333" r:id="rId15"/>
    <p:sldId id="344" r:id="rId16"/>
    <p:sldId id="342" r:id="rId17"/>
    <p:sldId id="373" r:id="rId18"/>
    <p:sldId id="374" r:id="rId19"/>
    <p:sldId id="338" r:id="rId20"/>
    <p:sldId id="349" r:id="rId21"/>
    <p:sldId id="351" r:id="rId22"/>
    <p:sldId id="327" r:id="rId23"/>
    <p:sldId id="367" r:id="rId24"/>
    <p:sldId id="370" r:id="rId25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-Adrien ALVES" initials="PAA" lastIdx="1" clrIdx="0">
    <p:extLst>
      <p:ext uri="{19B8F6BF-5375-455C-9EA6-DF929625EA0E}">
        <p15:presenceInfo xmlns:p15="http://schemas.microsoft.com/office/powerpoint/2012/main" userId="S-1-5-21-500109986-1412980772-1848903544-3232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E49B7-2E81-4D88-A733-737F52C619CB}" v="25" dt="2023-12-06T06:58:3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038" autoAdjust="0"/>
  </p:normalViewPr>
  <p:slideViewPr>
    <p:cSldViewPr snapToGrid="0">
      <p:cViewPr varScale="1">
        <p:scale>
          <a:sx n="84" d="100"/>
          <a:sy n="84" d="100"/>
        </p:scale>
        <p:origin x="322" y="82"/>
      </p:cViewPr>
      <p:guideLst>
        <p:guide orient="horz" pos="2381"/>
        <p:guide pos="4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5C405-5BA5-4329-967C-8484F3661CCB}" type="datetimeFigureOut">
              <a:rPr lang="fr-FR" smtClean="0"/>
              <a:t>13/03/2025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A7D13-1D15-48D6-B7B7-580B60903E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68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70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4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50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7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ans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64" y="1463359"/>
            <a:ext cx="13439775" cy="609631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96316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73143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6506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29621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36869470-B611-748A-F8B8-D2A6BAB984F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825559F-0B08-1E53-E086-7520F5052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6098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11068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DF962DC0-EBE1-C594-7A75-E058688629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48F813-53EC-3BA9-9015-9AF2D40774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7E2ED74-B53E-06E3-D5DA-AA151AD9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957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DB72CD25-BBA1-BF12-6F71-57FFF8C1815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A9AE95C-9F51-D565-F247-235F06F8ED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7749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95C15037-7C6C-E67C-8920-02C2F2A9F0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6C4F8B11-96AD-A2CA-45B2-BF7897F0A0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17BBED-963F-0CE9-DF65-8A1F9BD18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410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AA15E20F-B23B-FE05-C2C1-B6BB632F5D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1C38539-A306-899C-3C1A-D47039A29D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490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A40BE316-D99E-BDC5-F0C3-1756BB2063E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6769844C-77F7-F266-4507-4D91C0BEBB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5028838-C20B-804F-3CA3-AA740F82AE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258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vec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42721"/>
            <a:ext cx="13439775" cy="611695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71980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49821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E4B5D120-941F-66EB-5F75-A80961DAD5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0339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2300A731-CC1E-C72E-3236-B17C15490A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557153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88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E921FA4-CE9B-FB96-59E9-ED13724CB2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87" y="624280"/>
            <a:ext cx="2774771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503971" indent="0">
              <a:buNone/>
              <a:defRPr sz="2000"/>
            </a:lvl2pPr>
            <a:lvl3pPr marL="1007943" indent="0">
              <a:buNone/>
              <a:defRPr sz="2000"/>
            </a:lvl3pPr>
            <a:lvl4pPr marL="1511914" indent="0">
              <a:buNone/>
              <a:defRPr sz="2000"/>
            </a:lvl4pPr>
            <a:lvl5pPr marL="2015886" indent="0">
              <a:buNone/>
              <a:defRPr sz="2000"/>
            </a:lvl5pPr>
          </a:lstStyle>
          <a:p>
            <a:pPr lvl="0"/>
            <a:r>
              <a:rPr lang="fr-FR" dirty="0"/>
              <a:t>N° Chap.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E9C5665-E6A2-AFB0-D8EB-6028AAAD0B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604" y="3485514"/>
            <a:ext cx="9596438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 marL="503971" indent="0">
              <a:buNone/>
              <a:defRPr sz="3200" b="1">
                <a:solidFill>
                  <a:schemeClr val="bg1"/>
                </a:solidFill>
              </a:defRPr>
            </a:lvl2pPr>
            <a:lvl3pPr marL="1007943" indent="0">
              <a:buNone/>
              <a:defRPr sz="3200" b="1">
                <a:solidFill>
                  <a:schemeClr val="bg1"/>
                </a:solidFill>
              </a:defRPr>
            </a:lvl3pPr>
            <a:lvl4pPr marL="1511914" indent="0">
              <a:buNone/>
              <a:defRPr sz="3200" b="1">
                <a:solidFill>
                  <a:schemeClr val="bg1"/>
                </a:solidFill>
              </a:defRPr>
            </a:lvl4pPr>
            <a:lvl5pPr marL="2015886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bg1"/>
                </a:solidFill>
              </a:rPr>
              <a:pPr algn="r"/>
              <a:t>‹N°›</a:t>
            </a:fld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4533FA4-9D3A-4919-87DD-3A5D39BA52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187224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5859623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0EF15F-5E56-5AF2-B7BD-EA254BEE73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24F964D-CDF7-54DC-DF4E-6E1347A5DA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8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C75A1BA-470F-11D3-5188-2F8410FF13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F8915E5-7A05-C14E-C483-CF93506122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3E1999B3-13BA-CE0E-F071-EF7E80B59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370105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B3BEA72F-EBA0-759D-2844-219393BA4D0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6648222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73F0FF25-4830-4B92-E347-BB5467AB1DB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E6F08FE-6BA1-CC2B-4386-45BC765667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726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7F08ED9D-9024-BB26-8A80-830509FFDF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93448BE-0ECB-6320-98B0-5A9C4AC8C48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35CAAED-CA10-AFBA-7661-432B63D98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99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9C8821-12A6-9077-0FE6-0C7D5003C9A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5D610F1-993B-3BDC-0B80-6E40849F50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535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2A445B58-D928-301C-2FD9-64A2FA4FBFF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04C0D8C7-8C0F-240A-EC17-E339D3D3DC8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9CA1E6D-AD60-CBE5-AB3E-CD4D03C53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81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701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701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8A90-F5C5-48A5-B396-87538DE85D05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701"/>
            <a:ext cx="3023949" cy="4024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27 septembre 2023</a:t>
            </a:r>
          </a:p>
        </p:txBody>
      </p:sp>
    </p:spTree>
    <p:extLst>
      <p:ext uri="{BB962C8B-B14F-4D97-AF65-F5344CB8AC3E}">
        <p14:creationId xmlns:p14="http://schemas.microsoft.com/office/powerpoint/2010/main" val="165369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4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233707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Bleu électrique, bleu vert, eau, Azure&#10;&#10;Description générée automatiquement">
            <a:extLst>
              <a:ext uri="{FF2B5EF4-FFF2-40B4-BE49-F238E27FC236}">
                <a16:creationId xmlns:a16="http://schemas.microsoft.com/office/drawing/2014/main" id="{1BB3B806-1409-574B-5EC7-C15ECBF78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536931"/>
            <a:ext cx="13439775" cy="6096316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39145E-63CE-251E-7361-8CDF58FFAC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Séminaire RDT 13/03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1E62A8-5018-C139-73D5-5AC9354C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387" y="3964548"/>
            <a:ext cx="8318303" cy="905982"/>
          </a:xfrm>
        </p:spPr>
        <p:txBody>
          <a:bodyPr/>
          <a:lstStyle/>
          <a:p>
            <a:r>
              <a:rPr lang="fr-FR" dirty="0"/>
              <a:t>Caractérisation des conditions environnementales extrêmes : application au cas du Raz Blanchard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6D1368-589D-6561-42D9-CF4CF149E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1841" y="6787957"/>
            <a:ext cx="3532961" cy="470044"/>
          </a:xfrm>
        </p:spPr>
        <p:txBody>
          <a:bodyPr/>
          <a:lstStyle/>
          <a:p>
            <a:r>
              <a:rPr lang="fr-FR" dirty="0"/>
              <a:t>Date : 13/03/2025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93127D-9612-43AD-8A25-216596930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73" y="2104924"/>
            <a:ext cx="3880198" cy="30556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3AC1C9D-0D7C-4D0F-8839-35178349AF32}"/>
              </a:ext>
            </a:extLst>
          </p:cNvPr>
          <p:cNvSpPr txBox="1"/>
          <p:nvPr/>
        </p:nvSpPr>
        <p:spPr>
          <a:xfrm>
            <a:off x="510387" y="6859172"/>
            <a:ext cx="4425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Paul-Adrien ALVES</a:t>
            </a:r>
          </a:p>
        </p:txBody>
      </p:sp>
    </p:spTree>
    <p:extLst>
      <p:ext uri="{BB962C8B-B14F-4D97-AF65-F5344CB8AC3E}">
        <p14:creationId xmlns:p14="http://schemas.microsoft.com/office/powerpoint/2010/main" val="16512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Modélisation quantile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84616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C2522ED0-F564-4BDE-BA54-7AB28B85A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" y="450161"/>
            <a:ext cx="7539778" cy="622495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/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Analyse de la tendance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avec le temps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modèle d’estimation du quantile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au temps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La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donne l’effet de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sur la réponse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est le terme d’erreur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qui minimise l’erreur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					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   	             </a:t>
                </a:r>
                <a:r>
                  <a:rPr lang="fr-FR" sz="1500" dirty="0">
                    <a:solidFill>
                      <a:srgbClr val="0070C0"/>
                    </a:solidFill>
                  </a:rPr>
                  <a:t>observations        modèle    </a:t>
                </a:r>
              </a:p>
              <a:p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500" dirty="0">
                    <a:solidFill>
                      <a:srgbClr val="0070C0"/>
                    </a:solidFill>
                  </a:rPr>
                  <a:t>							pénalisation			</a:t>
                </a:r>
                <a:br>
                  <a:rPr lang="fr-FR" sz="1500" dirty="0">
                    <a:solidFill>
                      <a:srgbClr val="0070C0"/>
                    </a:solidFill>
                  </a:rPr>
                </a:br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« fonction de perte » (calcule un écart entre une estimation et une observation) asymétrique adaptée à la régression quantile.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7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veut une courbe suffisamment lisse (i.e. pas trop rugueuse, sinon on fait du surapprentissage). Plus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 est grand, plus la courbe est lisse. </a:t>
                </a:r>
                <a14:m>
                  <m:oMath xmlns:m="http://schemas.openxmlformats.org/officeDocument/2006/math"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est estimé par validation croisée.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arrive au résultat par optimisation numérique (descente du gradient)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blipFill>
                <a:blip r:embed="rId4"/>
                <a:stretch>
                  <a:fillRect l="-774" t="-519" r="-290" b="-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/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C1414B6-1860-4CFF-AE4D-F8307B2DE516}"/>
              </a:ext>
            </a:extLst>
          </p:cNvPr>
          <p:cNvCxnSpPr>
            <a:cxnSpLocks/>
          </p:cNvCxnSpPr>
          <p:nvPr/>
        </p:nvCxnSpPr>
        <p:spPr>
          <a:xfrm flipV="1">
            <a:off x="9178815" y="3262147"/>
            <a:ext cx="136658" cy="55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BEADB2-6D7B-47BA-BD70-9D91A669D8C2}"/>
              </a:ext>
            </a:extLst>
          </p:cNvPr>
          <p:cNvCxnSpPr>
            <a:cxnSpLocks/>
          </p:cNvCxnSpPr>
          <p:nvPr/>
        </p:nvCxnSpPr>
        <p:spPr>
          <a:xfrm flipH="1" flipV="1">
            <a:off x="10031937" y="3297006"/>
            <a:ext cx="195773" cy="48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/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blipFill>
                <a:blip r:embed="rId6"/>
                <a:stretch>
                  <a:fillRect l="-3846" r="-3846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F6A0CED6-66EB-4CDC-84F0-A6DAD177C0BC}"/>
              </a:ext>
            </a:extLst>
          </p:cNvPr>
          <p:cNvSpPr/>
          <p:nvPr/>
        </p:nvSpPr>
        <p:spPr>
          <a:xfrm rot="5400000">
            <a:off x="11454739" y="3012605"/>
            <a:ext cx="276997" cy="1453496"/>
          </a:xfrm>
          <a:prstGeom prst="rightBrace">
            <a:avLst>
              <a:gd name="adj1" fmla="val 61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5C783C-E721-4997-8168-CB74BC41F5DD}"/>
              </a:ext>
            </a:extLst>
          </p:cNvPr>
          <p:cNvSpPr txBox="1"/>
          <p:nvPr/>
        </p:nvSpPr>
        <p:spPr>
          <a:xfrm>
            <a:off x="10794618" y="3874757"/>
            <a:ext cx="2164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70C0"/>
                </a:solidFill>
              </a:rPr>
              <a:t>rugosité de la courbe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FC94D0D-8587-446F-B821-AAEE233C6524}"/>
              </a:ext>
            </a:extLst>
          </p:cNvPr>
          <p:cNvCxnSpPr>
            <a:cxnSpLocks/>
          </p:cNvCxnSpPr>
          <p:nvPr/>
        </p:nvCxnSpPr>
        <p:spPr>
          <a:xfrm flipV="1">
            <a:off x="10674832" y="3297006"/>
            <a:ext cx="0" cy="93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536AFE2-FBCD-443B-A454-627E1E0065A2}"/>
              </a:ext>
            </a:extLst>
          </p:cNvPr>
          <p:cNvSpPr txBox="1"/>
          <p:nvPr/>
        </p:nvSpPr>
        <p:spPr>
          <a:xfrm>
            <a:off x="3366146" y="6694015"/>
            <a:ext cx="355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Pas d’extrapolation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Données non indépendantes = sous-estimation de la variance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180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</p:spPr>
            <p:txBody>
              <a:bodyPr/>
              <a:lstStyle/>
              <a:p>
                <a:r>
                  <a:rPr lang="fr-FR" dirty="0"/>
                  <a:t>Modélisation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fr-FR" dirty="0"/>
                  <a:t> extrêmes (1994-2024)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  <a:blipFill>
                <a:blip r:embed="rId2"/>
                <a:stretch>
                  <a:fillRect l="-1978" t="-26168" b="-383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03.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79562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/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On veut analyser les valeurs élevées d’un échantillon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d’une variable aléatoire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.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Difficile d’utiliser toutes les données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Trop d’autocorrélation, or on a besoin d’indépendance des données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souhaite se concentrer sur le comportement des maximums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Comment construire un sous-échantillon de valeurs élevées ?</a:t>
                </a:r>
              </a:p>
              <a:p>
                <a:endParaRPr lang="fr-FR" u="sng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Historiquement, deux méthodes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Maximums par blocs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(souvent maximums mensuels) : on ajuste la loi de probabilité « GEV » (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Generalized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Extreme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Value) au sous-échantillon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Dépassements de seuil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: on ajuste la loi de Pareto généralisée au sous-échantillon – méthode présentée ici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Les dépassements de seuil ont l’avantage de permettre l’utilisation de plus de données que le max. par blocs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Choix du seuil ?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blipFill>
                <a:blip r:embed="rId2"/>
                <a:stretch>
                  <a:fillRect l="-549" t="-720" r="-977" b="-9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6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C835807-AB38-43D0-BF45-6A55887D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04" y="711269"/>
            <a:ext cx="4379783" cy="37920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31526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F08445-BD18-4563-AA36-10F490CF31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868" y="0"/>
            <a:ext cx="12071964" cy="1734321"/>
          </a:xfrm>
        </p:spPr>
        <p:txBody>
          <a:bodyPr/>
          <a:lstStyle/>
          <a:p>
            <a:r>
              <a:rPr lang="fr-FR" b="1" dirty="0">
                <a:solidFill>
                  <a:srgbClr val="0070C0"/>
                </a:solidFill>
              </a:rPr>
              <a:t>Modélisation des dépassements de seuil : loi de Pareto généralisée</a:t>
            </a:r>
          </a:p>
          <a:p>
            <a:r>
              <a:rPr lang="fr-FR" sz="1500" dirty="0"/>
              <a:t>						                  </a:t>
            </a:r>
          </a:p>
          <a:p>
            <a:r>
              <a:rPr lang="fr-FR" sz="1500" dirty="0"/>
              <a:t>                          							               </a:t>
            </a:r>
          </a:p>
          <a:p>
            <a:r>
              <a:rPr lang="fr-FR" sz="1500" dirty="0"/>
              <a:t>								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/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Il faut sélectionner un seuil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>
                    <a:solidFill>
                      <a:srgbClr val="0070C0"/>
                    </a:solidFill>
                  </a:rPr>
                  <a:t>t.q</a:t>
                </a:r>
                <a:r>
                  <a:rPr lang="fr-FR" dirty="0">
                    <a:solidFill>
                      <a:srgbClr val="0070C0"/>
                    </a:solidFill>
                  </a:rPr>
                  <a:t>. le dépassement de seuil moyen soit approximativement linéaire en ce seuil, car si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Alors,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blipFill>
                <a:blip r:embed="rId4"/>
                <a:stretch>
                  <a:fillRect l="-1227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/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Evolution de l’estimation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et des écarts-type associés en fonction du seuil choisi</a:t>
                </a: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Une grande erreur-type est à proscrire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blipFill>
                <a:blip r:embed="rId5"/>
                <a:stretch>
                  <a:fillRect l="-1151" t="-2066" r="-288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 39">
            <a:extLst>
              <a:ext uri="{FF2B5EF4-FFF2-40B4-BE49-F238E27FC236}">
                <a16:creationId xmlns:a16="http://schemas.microsoft.com/office/drawing/2014/main" id="{766C9ECE-D3AE-43AA-8891-D156C8800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66" y="6351560"/>
            <a:ext cx="181000" cy="295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/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500" dirty="0">
                    <a:solidFill>
                      <a:srgbClr val="0070C0"/>
                    </a:solidFill>
                  </a:rPr>
                  <a:t>(i.e. linéaire en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15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blipFill>
                <a:blip r:embed="rId7"/>
                <a:stretch>
                  <a:fillRect l="-1444" t="-1852" r="-361" b="-20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/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>
                    <a:solidFill>
                      <a:srgbClr val="0070C0"/>
                    </a:solidFill>
                  </a:rPr>
                  <a:t>But</a:t>
                </a:r>
                <a:r>
                  <a:rPr lang="fr-FR" dirty="0">
                    <a:solidFill>
                      <a:srgbClr val="0070C0"/>
                    </a:solidFill>
                  </a:rPr>
                  <a:t> : estimer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permettant d’ajuster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au mieux la loi de probabilité de Pareto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généralisée afin qu’elle corresponde au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mieux aux maximum de tempêtes.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estimateur du maximum de vraisemblance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trouver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maximisant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la probabilité d’observer l’échantillon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correspondant aux max de tempêtes (</a:t>
                </a:r>
                <a:r>
                  <a:rPr lang="fr-FR" b="1" i="1" dirty="0">
                    <a:solidFill>
                      <a:srgbClr val="0070C0"/>
                    </a:solidFill>
                  </a:rPr>
                  <a:t>supposés indépendants et suivant la même loi</a:t>
                </a:r>
                <a:r>
                  <a:rPr lang="fr-FR" dirty="0">
                    <a:solidFill>
                      <a:srgbClr val="0070C0"/>
                    </a:solidFill>
                  </a:rPr>
                  <a:t>), appelée fonction de vraisemblance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blipFill>
                <a:blip r:embed="rId8"/>
                <a:stretch>
                  <a:fillRect l="-1170" t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/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~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de densité</a:t>
                </a:r>
                <a:endParaRPr lang="fr-FR" b="0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sup>
                    </m:sSup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blipFill>
                <a:blip r:embed="rId9"/>
                <a:stretch>
                  <a:fillRect l="-153" t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/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 ~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blipFill>
                <a:blip r:embed="rId10"/>
                <a:stretch>
                  <a:fillRect r="-2391" b="-39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/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0" dirty="0">
                    <a:solidFill>
                      <a:srgbClr val="0070C0"/>
                    </a:solidFill>
                  </a:rPr>
                  <a:t>pour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blipFill>
                <a:blip r:embed="rId11"/>
                <a:stretch>
                  <a:fillRect l="-3117"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/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/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/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𝑝𝑎𝑠𝑠𝑒𝑚𝑒𝑛𝑡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𝑚𝑜𝑦𝑒𝑛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𝑠𝑒𝑙𝑜𝑛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𝑣𝑎𝑙𝑒𝑢𝑟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</m:oMath>
                  </m:oMathPara>
                </a14:m>
                <a:endParaRPr lang="fr-FR" sz="1800" u="sng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0AF4535-F4FE-4E05-8076-D564508BB6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7" y="1106872"/>
            <a:ext cx="3495418" cy="350914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D5C529F-97F9-453E-A0ED-690598D15ECB}"/>
              </a:ext>
            </a:extLst>
          </p:cNvPr>
          <p:cNvSpPr txBox="1"/>
          <p:nvPr/>
        </p:nvSpPr>
        <p:spPr>
          <a:xfrm>
            <a:off x="4434295" y="6676682"/>
            <a:ext cx="3720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1500" dirty="0">
                <a:solidFill>
                  <a:srgbClr val="0070C0"/>
                </a:solidFill>
              </a:rPr>
            </a:br>
            <a:r>
              <a:rPr lang="fr-FR" sz="1500" u="sng" dirty="0">
                <a:solidFill>
                  <a:srgbClr val="0070C0"/>
                </a:solidFill>
              </a:rPr>
              <a:t>Choix du seuil</a:t>
            </a:r>
            <a:r>
              <a:rPr lang="fr-FR" sz="1500" dirty="0">
                <a:solidFill>
                  <a:srgbClr val="0070C0"/>
                </a:solidFill>
              </a:rPr>
              <a:t> : 3,05 (quantile 96 de Hs)</a:t>
            </a:r>
          </a:p>
        </p:txBody>
      </p:sp>
    </p:spTree>
    <p:extLst>
      <p:ext uri="{BB962C8B-B14F-4D97-AF65-F5344CB8AC3E}">
        <p14:creationId xmlns:p14="http://schemas.microsoft.com/office/powerpoint/2010/main" val="13567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56AC54-BF71-4C64-9B24-60BA5FF3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2" y="131955"/>
            <a:ext cx="9241827" cy="68710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11B104-1D63-4200-AE5B-F2B87162E50B}"/>
              </a:ext>
            </a:extLst>
          </p:cNvPr>
          <p:cNvSpPr txBox="1"/>
          <p:nvPr/>
        </p:nvSpPr>
        <p:spPr>
          <a:xfrm>
            <a:off x="111760" y="556698"/>
            <a:ext cx="2594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Rouge : Dépassements de</a:t>
            </a:r>
            <a:b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seuil</a:t>
            </a:r>
            <a:br>
              <a:rPr lang="fr-FR" dirty="0">
                <a:sym typeface="Wingdings" panose="05000000000000000000" pitchFamily="2" charset="2"/>
              </a:rPr>
            </a:b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Noir : Max de tempêtes</a:t>
            </a:r>
            <a:endParaRPr lang="fr-FR" dirty="0"/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Minimum 72h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entre deux </a:t>
            </a:r>
            <a:b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maximums de tempêtes  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6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4AD326-0E07-4E8C-AE2A-89D29D4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" y="102668"/>
            <a:ext cx="9706594" cy="6847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/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Tempêtes au profil différent :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Dissipation rapide de l’énergie pour </a:t>
                </a:r>
                <a:r>
                  <a:rPr lang="fr-FR" dirty="0" err="1">
                    <a:solidFill>
                      <a:srgbClr val="0070C0"/>
                    </a:solidFill>
                  </a:rPr>
                  <a:t>Ciaran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24h supplémentaires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pour Johanna.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blipFill>
                <a:blip r:embed="rId3"/>
                <a:stretch>
                  <a:fillRect l="-1743" t="-1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9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B588E52-17FC-44F5-B603-F65A4141C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3" y="498407"/>
            <a:ext cx="11743438" cy="595935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CCE8257-5F7D-457E-A2B3-50F809BE3FE9}"/>
              </a:ext>
            </a:extLst>
          </p:cNvPr>
          <p:cNvSpPr txBox="1"/>
          <p:nvPr/>
        </p:nvSpPr>
        <p:spPr>
          <a:xfrm>
            <a:off x="11887201" y="640080"/>
            <a:ext cx="192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Ajustement</a:t>
            </a:r>
            <a:r>
              <a:rPr lang="fr-FR" dirty="0">
                <a:solidFill>
                  <a:srgbClr val="0070C0"/>
                </a:solidFill>
              </a:rPr>
              <a:t> :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librairie ‘</a:t>
            </a:r>
            <a:r>
              <a:rPr lang="fr-FR" dirty="0" err="1">
                <a:solidFill>
                  <a:srgbClr val="0070C0"/>
                </a:solidFill>
              </a:rPr>
              <a:t>evd</a:t>
            </a:r>
            <a:r>
              <a:rPr lang="fr-FR" dirty="0">
                <a:solidFill>
                  <a:srgbClr val="0070C0"/>
                </a:solidFill>
              </a:rPr>
              <a:t>’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04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85A41C-0C42-4DBD-BD5D-92A3FD0A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5" y="275976"/>
            <a:ext cx="9080388" cy="6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7EAD046-E680-4A16-931C-06B3F51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5" y="0"/>
            <a:ext cx="6264854" cy="553259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5C35CE5-AEBE-4B41-8E24-011506BFD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7" y="112791"/>
            <a:ext cx="6719888" cy="525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/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Niveau de retour à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: valeur dépassée</a:t>
                </a:r>
                <a:b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en moyenne une fois toutes les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</a:t>
                </a:r>
              </a:p>
              <a:p>
                <a:endParaRPr lang="fr-FR" sz="16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Points rouges : Hs max observé de tempêtes.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obtient leur période de retour estimée.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sz="160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Ciaran</a:t>
                </a: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entre dans l’intervalle de confiance à 95% à partir de 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						la période de retour à 35 ans environ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blipFill>
                <a:blip r:embed="rId4"/>
                <a:stretch>
                  <a:fillRect l="-562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>
            <a:extLst>
              <a:ext uri="{FF2B5EF4-FFF2-40B4-BE49-F238E27FC236}">
                <a16:creationId xmlns:a16="http://schemas.microsoft.com/office/drawing/2014/main" id="{A57567FC-EE2F-4AC5-A91F-6C2DBCCE0830}"/>
              </a:ext>
            </a:extLst>
          </p:cNvPr>
          <p:cNvSpPr txBox="1"/>
          <p:nvPr/>
        </p:nvSpPr>
        <p:spPr>
          <a:xfrm>
            <a:off x="6789144" y="5321815"/>
            <a:ext cx="645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L’ajout des années 2021-2024 a un effet très important sur les estimations, en particulier à cause de </a:t>
            </a:r>
            <a:r>
              <a:rPr lang="fr-FR" sz="1600" dirty="0" err="1">
                <a:solidFill>
                  <a:srgbClr val="0070C0"/>
                </a:solidFill>
                <a:sym typeface="Wingdings" panose="05000000000000000000" pitchFamily="2" charset="2"/>
              </a:rPr>
              <a:t>Ciaran</a:t>
            </a: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Réduit un peu les incertitudes (intervalle de confiance moins large) car on a plus de données !</a:t>
            </a:r>
            <a:endParaRPr lang="fr-FR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/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/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 nombre de tempêtes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/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=385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blipFill>
                <a:blip r:embed="rId7"/>
                <a:stretch>
                  <a:fillRect l="-2740" r="-5479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/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=437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endParaRPr lang="fr-FR" sz="1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blipFill>
                <a:blip r:embed="rId8"/>
                <a:stretch>
                  <a:fillRect l="-240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82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Données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55634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6" y="1941568"/>
            <a:ext cx="11093851" cy="646331"/>
          </a:xfrm>
        </p:spPr>
        <p:txBody>
          <a:bodyPr/>
          <a:lstStyle/>
          <a:p>
            <a:r>
              <a:rPr lang="fr-FR" dirty="0"/>
              <a:t>Intégration de l’information des </a:t>
            </a:r>
            <a:r>
              <a:rPr lang="fr-FR" dirty="0" err="1"/>
              <a:t>covariables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04.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9369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98CE3D-D193-4AC1-BF08-872ED2D1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92" y="2007208"/>
            <a:ext cx="8634208" cy="5380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/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Effet </a:t>
                </a:r>
                <a:r>
                  <a:rPr lang="fr-FR" sz="2000" dirty="0" err="1">
                    <a:solidFill>
                      <a:srgbClr val="0070C0"/>
                    </a:solidFill>
                  </a:rPr>
                  <a:t>covariable</a:t>
                </a:r>
                <a:r>
                  <a:rPr lang="fr-FR" sz="2000" dirty="0">
                    <a:solidFill>
                      <a:srgbClr val="0070C0"/>
                    </a:solidFill>
                  </a:rPr>
                  <a:t> sur les</a:t>
                </a:r>
                <a:br>
                  <a:rPr lang="fr-FR" sz="20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max de tempêtes </a:t>
                </a:r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20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vitesse du courant 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endParaRPr lang="fr-FR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courant plus rapide : estimations plus élevées du paramètre d’échelle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plus élevés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long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élevés,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= 12s environ.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Interaction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/ vitesse du courant faible mais petit effet positif quand courants lents et période ~12s.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blipFill>
                <a:blip r:embed="rId3"/>
                <a:stretch>
                  <a:fillRect l="-1484" t="-502" b="-1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A2A66FA2-5600-492B-B1EE-A0811F2F38B4}"/>
              </a:ext>
            </a:extLst>
          </p:cNvPr>
          <p:cNvSpPr txBox="1"/>
          <p:nvPr/>
        </p:nvSpPr>
        <p:spPr>
          <a:xfrm>
            <a:off x="92590" y="167640"/>
            <a:ext cx="355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0070C0"/>
                </a:solidFill>
              </a:rPr>
              <a:t>Modèle additif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/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où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 sont des </a:t>
                </a:r>
                <a:r>
                  <a:rPr lang="fr-FR" sz="2200" i="1" dirty="0" err="1">
                    <a:solidFill>
                      <a:srgbClr val="0070C0"/>
                    </a:solidFill>
                  </a:rPr>
                  <a:t>splines</a:t>
                </a:r>
                <a:r>
                  <a:rPr lang="fr-FR" sz="2200" dirty="0">
                    <a:solidFill>
                      <a:srgbClr val="0070C0"/>
                    </a:solidFill>
                  </a:rPr>
                  <a:t>, i.e. fonctions polynomiales par morceaux permettant de capturer des relations non linéaires. </a:t>
                </a:r>
              </a:p>
              <a:p>
                <a:br>
                  <a:rPr lang="fr-FR" sz="2200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maximum de vraisemblance restreint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Ajustement</a:t>
                </a:r>
                <a:r>
                  <a:rPr lang="fr-FR" dirty="0">
                    <a:solidFill>
                      <a:srgbClr val="0070C0"/>
                    </a:solidFill>
                  </a:rPr>
                  <a:t> : librairie ‘</a:t>
                </a:r>
                <a:r>
                  <a:rPr lang="fr-FR" dirty="0" err="1">
                    <a:solidFill>
                      <a:srgbClr val="0070C0"/>
                    </a:solidFill>
                  </a:rPr>
                  <a:t>evgam</a:t>
                </a:r>
                <a:r>
                  <a:rPr lang="fr-FR" dirty="0">
                    <a:solidFill>
                      <a:srgbClr val="0070C0"/>
                    </a:solidFill>
                  </a:rPr>
                  <a:t>’</a:t>
                </a:r>
              </a:p>
              <a:p>
                <a:endParaRPr lang="fr-FR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blipFill>
                <a:blip r:embed="rId4"/>
                <a:stretch>
                  <a:fillRect l="-1618" t="-291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7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10013914" cy="646331"/>
          </a:xfrm>
        </p:spPr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7" y="578560"/>
            <a:ext cx="2774771" cy="646331"/>
          </a:xfrm>
        </p:spPr>
        <p:txBody>
          <a:bodyPr/>
          <a:lstStyle/>
          <a:p>
            <a:r>
              <a:rPr lang="fr-FR" dirty="0"/>
              <a:t>05.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46625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/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Modèles sur les vitesses orbitales</a:t>
                </a:r>
              </a:p>
              <a:p>
                <a:r>
                  <a:rPr lang="fr-FR" sz="2800" u="sng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Déplacement des molécules d’eau : dimensionnant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Approche extrêmes / apprentissage automatique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Définir un spectre de vagues « extrême »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Développer les approches en contours</a:t>
                </a:r>
              </a:p>
              <a:p>
                <a:endParaRPr lang="fr-FR" sz="2800" u="sng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Contours : regarder fréquence des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combinaisons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paramètres extrêmes. 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modélise la dépendance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puis on calcule la 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probabilité qu’une combinaison extrême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survienne.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Beaucoup d’approches existent : IFORM,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isodensités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, D-IFORM, Direct Monte Carlo,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Highest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Density…</a:t>
                </a:r>
              </a:p>
            </p:txBody>
          </p:sp>
        </mc:Choice>
        <mc:Fallback xmlns="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blipFill>
                <a:blip r:embed="rId3"/>
                <a:stretch>
                  <a:fillRect l="-1230" t="-777" b="-8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D818130-89CA-4BF9-B0C7-B4BFB666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71" y="3502152"/>
            <a:ext cx="6554831" cy="32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768C9-239F-4177-B601-9C7F8F65763D}"/>
              </a:ext>
            </a:extLst>
          </p:cNvPr>
          <p:cNvSpPr txBox="1"/>
          <p:nvPr/>
        </p:nvSpPr>
        <p:spPr>
          <a:xfrm>
            <a:off x="329184" y="0"/>
            <a:ext cx="13000863" cy="880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u="sng" dirty="0">
                <a:solidFill>
                  <a:srgbClr val="0070C0"/>
                </a:solidFill>
              </a:rPr>
              <a:t>Bibliographie </a:t>
            </a:r>
          </a:p>
          <a:p>
            <a:endParaRPr lang="fr-FR" sz="20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Coles, S. (2001). </a:t>
            </a:r>
            <a:r>
              <a:rPr lang="en-US" sz="1500" i="1" dirty="0">
                <a:solidFill>
                  <a:srgbClr val="0070C0"/>
                </a:solidFill>
              </a:rPr>
              <a:t>An introduction to statistical modeling of extreme values</a:t>
            </a:r>
            <a:r>
              <a:rPr lang="en-US" sz="1500" dirty="0">
                <a:solidFill>
                  <a:srgbClr val="0070C0"/>
                </a:solidFill>
              </a:rPr>
              <a:t>. London: Springer-Verlag. ISBN: 1-85233-459-2 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Koenker</a:t>
            </a:r>
            <a:r>
              <a:rPr lang="fr-FR" sz="1500" dirty="0">
                <a:solidFill>
                  <a:srgbClr val="0070C0"/>
                </a:solidFill>
              </a:rPr>
              <a:t>, R., </a:t>
            </a:r>
            <a:r>
              <a:rPr lang="fr-FR" sz="1500" dirty="0" err="1">
                <a:solidFill>
                  <a:srgbClr val="0070C0"/>
                </a:solidFill>
              </a:rPr>
              <a:t>Ng</a:t>
            </a:r>
            <a:r>
              <a:rPr lang="fr-FR" sz="1500" dirty="0">
                <a:solidFill>
                  <a:srgbClr val="0070C0"/>
                </a:solidFill>
              </a:rPr>
              <a:t>, P., &amp; </a:t>
            </a:r>
            <a:r>
              <a:rPr lang="fr-FR" sz="1500" dirty="0" err="1">
                <a:solidFill>
                  <a:srgbClr val="0070C0"/>
                </a:solidFill>
              </a:rPr>
              <a:t>Portnoy</a:t>
            </a:r>
            <a:r>
              <a:rPr lang="fr-FR" sz="1500" dirty="0">
                <a:solidFill>
                  <a:srgbClr val="0070C0"/>
                </a:solidFill>
              </a:rPr>
              <a:t>, S. (1994). Quantile </a:t>
            </a:r>
            <a:r>
              <a:rPr lang="fr-FR" sz="1500" dirty="0" err="1">
                <a:solidFill>
                  <a:srgbClr val="0070C0"/>
                </a:solidFill>
              </a:rPr>
              <a:t>Smoothing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Splines</a:t>
            </a:r>
            <a:r>
              <a:rPr lang="fr-FR" sz="1500" dirty="0">
                <a:solidFill>
                  <a:srgbClr val="0070C0"/>
                </a:solidFill>
              </a:rPr>
              <a:t>. </a:t>
            </a:r>
            <a:r>
              <a:rPr lang="fr-FR" sz="1500" i="1" dirty="0" err="1">
                <a:solidFill>
                  <a:srgbClr val="0070C0"/>
                </a:solidFill>
              </a:rPr>
              <a:t>Biometrika</a:t>
            </a:r>
            <a:r>
              <a:rPr lang="fr-FR" sz="1500" dirty="0">
                <a:solidFill>
                  <a:srgbClr val="0070C0"/>
                </a:solidFill>
              </a:rPr>
              <a:t>, </a:t>
            </a:r>
            <a:r>
              <a:rPr lang="fr-FR" sz="1500" i="1" dirty="0">
                <a:solidFill>
                  <a:srgbClr val="0070C0"/>
                </a:solidFill>
              </a:rPr>
              <a:t>81</a:t>
            </a:r>
            <a:r>
              <a:rPr lang="fr-FR" sz="1500" dirty="0">
                <a:solidFill>
                  <a:srgbClr val="0070C0"/>
                </a:solidFill>
              </a:rPr>
              <a:t>(4), 673–680. </a:t>
            </a:r>
            <a:r>
              <a:rPr lang="fr-FR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https://doi.org/10.2307/2337070</a:t>
            </a:r>
            <a:endParaRPr lang="en-US" sz="1500" u="sng" dirty="0">
              <a:solidFill>
                <a:srgbClr val="0070C0"/>
              </a:solidFill>
            </a:endParaRP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Wood, S. N. (2017). </a:t>
            </a:r>
            <a:r>
              <a:rPr lang="en-US" sz="1500" i="1" dirty="0">
                <a:solidFill>
                  <a:srgbClr val="0070C0"/>
                </a:solidFill>
              </a:rPr>
              <a:t>Generalized additive models: an introduction with R</a:t>
            </a:r>
            <a:r>
              <a:rPr lang="en-US" sz="1500" dirty="0">
                <a:solidFill>
                  <a:srgbClr val="0070C0"/>
                </a:solidFill>
              </a:rPr>
              <a:t>. chapman and hall/CRC.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Ferro, C. A., &amp; </a:t>
            </a:r>
            <a:r>
              <a:rPr lang="en-US" sz="1500" dirty="0" err="1">
                <a:solidFill>
                  <a:srgbClr val="0070C0"/>
                </a:solidFill>
              </a:rPr>
              <a:t>Segers</a:t>
            </a:r>
            <a:r>
              <a:rPr lang="en-US" sz="1500" dirty="0">
                <a:solidFill>
                  <a:srgbClr val="0070C0"/>
                </a:solidFill>
              </a:rPr>
              <a:t>, J. (2003). Inference for clusters of extreme values. </a:t>
            </a:r>
            <a:r>
              <a:rPr lang="en-US" sz="1500" i="1" dirty="0">
                <a:solidFill>
                  <a:srgbClr val="0070C0"/>
                </a:solidFill>
              </a:rPr>
              <a:t>Journal of the Royal Statistical Society Series B: Statistical Methodology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65</a:t>
            </a:r>
            <a:r>
              <a:rPr lang="en-US" sz="1500" dirty="0">
                <a:solidFill>
                  <a:srgbClr val="0070C0"/>
                </a:solidFill>
              </a:rPr>
              <a:t>(2), 545-556.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Hasselmann</a:t>
            </a:r>
            <a:r>
              <a:rPr lang="fr-FR" sz="1500" dirty="0">
                <a:solidFill>
                  <a:srgbClr val="0070C0"/>
                </a:solidFill>
              </a:rPr>
              <a:t>, K., Barnett, T. P., </a:t>
            </a:r>
            <a:r>
              <a:rPr lang="fr-FR" sz="1500" dirty="0" err="1">
                <a:solidFill>
                  <a:srgbClr val="0070C0"/>
                </a:solidFill>
              </a:rPr>
              <a:t>Bouws</a:t>
            </a:r>
            <a:r>
              <a:rPr lang="fr-FR" sz="1500" dirty="0">
                <a:solidFill>
                  <a:srgbClr val="0070C0"/>
                </a:solidFill>
              </a:rPr>
              <a:t>, E., Carlson, H., Cartwright, D. E., </a:t>
            </a:r>
            <a:r>
              <a:rPr lang="fr-FR" sz="1500" dirty="0" err="1">
                <a:solidFill>
                  <a:srgbClr val="0070C0"/>
                </a:solidFill>
              </a:rPr>
              <a:t>Enke</a:t>
            </a:r>
            <a:r>
              <a:rPr lang="fr-FR" sz="1500" dirty="0">
                <a:solidFill>
                  <a:srgbClr val="0070C0"/>
                </a:solidFill>
              </a:rPr>
              <a:t>, K., ... &amp; Walden, H. (1973). </a:t>
            </a:r>
            <a:r>
              <a:rPr lang="fr-FR" sz="1500" dirty="0" err="1">
                <a:solidFill>
                  <a:srgbClr val="0070C0"/>
                </a:solidFill>
              </a:rPr>
              <a:t>Measurements</a:t>
            </a:r>
            <a:r>
              <a:rPr lang="fr-FR" sz="1500" dirty="0">
                <a:solidFill>
                  <a:srgbClr val="0070C0"/>
                </a:solidFill>
              </a:rPr>
              <a:t> of </a:t>
            </a:r>
            <a:r>
              <a:rPr lang="fr-FR" sz="1500" dirty="0" err="1">
                <a:solidFill>
                  <a:srgbClr val="0070C0"/>
                </a:solidFill>
              </a:rPr>
              <a:t>wind-wave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growth</a:t>
            </a:r>
            <a:r>
              <a:rPr lang="fr-FR" sz="1500" dirty="0">
                <a:solidFill>
                  <a:srgbClr val="0070C0"/>
                </a:solidFill>
              </a:rPr>
              <a:t> and </a:t>
            </a:r>
            <a:r>
              <a:rPr lang="fr-FR" sz="1500" dirty="0" err="1">
                <a:solidFill>
                  <a:srgbClr val="0070C0"/>
                </a:solidFill>
              </a:rPr>
              <a:t>swell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decay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during</a:t>
            </a:r>
            <a:r>
              <a:rPr lang="fr-FR" sz="1500" dirty="0">
                <a:solidFill>
                  <a:srgbClr val="0070C0"/>
                </a:solidFill>
              </a:rPr>
              <a:t> the Joint North </a:t>
            </a:r>
            <a:r>
              <a:rPr lang="fr-FR" sz="1500" dirty="0" err="1">
                <a:solidFill>
                  <a:srgbClr val="0070C0"/>
                </a:solidFill>
              </a:rPr>
              <a:t>Sea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Project (JONSWAP). </a:t>
            </a:r>
            <a:r>
              <a:rPr lang="fr-FR" sz="1500" i="1" dirty="0" err="1">
                <a:solidFill>
                  <a:srgbClr val="0070C0"/>
                </a:solidFill>
              </a:rPr>
              <a:t>Ergaenzungsheft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zur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Deutschen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Hydrographischen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Zeitschrift</a:t>
            </a:r>
            <a:r>
              <a:rPr lang="fr-FR" sz="1500" i="1" dirty="0">
                <a:solidFill>
                  <a:srgbClr val="0070C0"/>
                </a:solidFill>
              </a:rPr>
              <a:t>, </a:t>
            </a:r>
            <a:r>
              <a:rPr lang="fr-FR" sz="1500" i="1" dirty="0" err="1">
                <a:solidFill>
                  <a:srgbClr val="0070C0"/>
                </a:solidFill>
              </a:rPr>
              <a:t>Reihe</a:t>
            </a:r>
            <a:r>
              <a:rPr lang="fr-FR" sz="1500" i="1" dirty="0">
                <a:solidFill>
                  <a:srgbClr val="0070C0"/>
                </a:solidFill>
              </a:rPr>
              <a:t> A</a:t>
            </a:r>
            <a:r>
              <a:rPr lang="fr-FR" sz="1500" dirty="0">
                <a:solidFill>
                  <a:srgbClr val="0070C0"/>
                </a:solidFill>
              </a:rPr>
              <a:t>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Accensi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Alday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Maisondieu</a:t>
            </a:r>
            <a:r>
              <a:rPr lang="fr-FR" sz="1500" dirty="0">
                <a:solidFill>
                  <a:srgbClr val="0070C0"/>
                </a:solidFill>
              </a:rPr>
              <a:t>, C., Raillard, N., </a:t>
            </a:r>
            <a:r>
              <a:rPr lang="fr-FR" sz="1500" dirty="0" err="1">
                <a:solidFill>
                  <a:srgbClr val="0070C0"/>
                </a:solidFill>
              </a:rPr>
              <a:t>Darbynian</a:t>
            </a:r>
            <a:r>
              <a:rPr lang="fr-FR" sz="1500" dirty="0">
                <a:solidFill>
                  <a:srgbClr val="0070C0"/>
                </a:solidFill>
              </a:rPr>
              <a:t>, D., Old, C., ... &amp; Guitton, G. (2021, </a:t>
            </a:r>
            <a:r>
              <a:rPr lang="fr-FR" sz="1500" dirty="0" err="1">
                <a:solidFill>
                  <a:srgbClr val="0070C0"/>
                </a:solidFill>
              </a:rPr>
              <a:t>September</a:t>
            </a:r>
            <a:r>
              <a:rPr lang="fr-FR" sz="1500" dirty="0">
                <a:solidFill>
                  <a:srgbClr val="0070C0"/>
                </a:solidFill>
              </a:rPr>
              <a:t>). </a:t>
            </a:r>
            <a:r>
              <a:rPr lang="fr-FR" sz="1500" dirty="0" err="1">
                <a:solidFill>
                  <a:srgbClr val="0070C0"/>
                </a:solidFill>
              </a:rPr>
              <a:t>ResourceCODE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framework</a:t>
            </a:r>
            <a:r>
              <a:rPr lang="fr-FR" sz="1500" dirty="0">
                <a:solidFill>
                  <a:srgbClr val="0070C0"/>
                </a:solidFill>
              </a:rPr>
              <a:t>: A high-</a:t>
            </a:r>
            <a:r>
              <a:rPr lang="fr-FR" sz="1500" dirty="0" err="1">
                <a:solidFill>
                  <a:srgbClr val="0070C0"/>
                </a:solidFill>
              </a:rPr>
              <a:t>resolution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parameter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dataset</a:t>
            </a:r>
            <a:r>
              <a:rPr lang="fr-FR" sz="1500" dirty="0">
                <a:solidFill>
                  <a:srgbClr val="0070C0"/>
                </a:solidFill>
              </a:rPr>
              <a:t> for the </a:t>
            </a:r>
            <a:r>
              <a:rPr lang="fr-FR" sz="1500" dirty="0" err="1">
                <a:solidFill>
                  <a:srgbClr val="0070C0"/>
                </a:solidFill>
              </a:rPr>
              <a:t>European</a:t>
            </a:r>
            <a:r>
              <a:rPr lang="fr-FR" sz="1500" dirty="0">
                <a:solidFill>
                  <a:srgbClr val="0070C0"/>
                </a:solidFill>
              </a:rPr>
              <a:t> Shelf and </a:t>
            </a:r>
            <a:r>
              <a:rPr lang="fr-FR" sz="1500" dirty="0" err="1">
                <a:solidFill>
                  <a:srgbClr val="0070C0"/>
                </a:solidFill>
              </a:rPr>
              <a:t>analysis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toolbox</a:t>
            </a:r>
            <a:r>
              <a:rPr lang="fr-FR" sz="1500" dirty="0">
                <a:solidFill>
                  <a:srgbClr val="0070C0"/>
                </a:solidFill>
              </a:rPr>
              <a:t>. In </a:t>
            </a:r>
            <a:r>
              <a:rPr lang="fr-FR" sz="1500" i="1" dirty="0">
                <a:solidFill>
                  <a:srgbClr val="0070C0"/>
                </a:solidFill>
              </a:rPr>
              <a:t>14th </a:t>
            </a:r>
            <a:r>
              <a:rPr lang="fr-FR" sz="1500" i="1" dirty="0" err="1">
                <a:solidFill>
                  <a:srgbClr val="0070C0"/>
                </a:solidFill>
              </a:rPr>
              <a:t>European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Wave</a:t>
            </a:r>
            <a:r>
              <a:rPr lang="fr-FR" sz="1500" i="1" dirty="0">
                <a:solidFill>
                  <a:srgbClr val="0070C0"/>
                </a:solidFill>
              </a:rPr>
              <a:t> and Tidal Energy </a:t>
            </a:r>
            <a:r>
              <a:rPr lang="fr-FR" sz="1500" i="1" dirty="0" err="1">
                <a:solidFill>
                  <a:srgbClr val="0070C0"/>
                </a:solidFill>
              </a:rPr>
              <a:t>Conference</a:t>
            </a:r>
            <a:r>
              <a:rPr lang="fr-FR" sz="1500" i="1" dirty="0">
                <a:solidFill>
                  <a:srgbClr val="0070C0"/>
                </a:solidFill>
              </a:rPr>
              <a:t>, EWTEC 2021</a:t>
            </a:r>
            <a:r>
              <a:rPr lang="fr-FR" sz="1500" dirty="0">
                <a:solidFill>
                  <a:srgbClr val="0070C0"/>
                </a:solidFill>
              </a:rPr>
              <a:t> (pp. 2182-1). EWTEC.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Ochi, M. K. (1998). </a:t>
            </a:r>
            <a:r>
              <a:rPr lang="en-US" sz="1500" i="1" dirty="0">
                <a:solidFill>
                  <a:srgbClr val="0070C0"/>
                </a:solidFill>
              </a:rPr>
              <a:t>Ocean Waves: The Stochastic Approach</a:t>
            </a:r>
            <a:r>
              <a:rPr lang="en-US" sz="1500" dirty="0">
                <a:solidFill>
                  <a:srgbClr val="0070C0"/>
                </a:solidFill>
              </a:rPr>
              <a:t>. Cambridge: Cambridge University Press. 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 err="1">
                <a:solidFill>
                  <a:srgbClr val="0070C0"/>
                </a:solidFill>
              </a:rPr>
              <a:t>Haselsteiner</a:t>
            </a:r>
            <a:r>
              <a:rPr lang="en-US" sz="1500" dirty="0">
                <a:solidFill>
                  <a:srgbClr val="0070C0"/>
                </a:solidFill>
              </a:rPr>
              <a:t>, A. F., Coe, R. G., Manuel, L., Chai, W., </a:t>
            </a:r>
            <a:r>
              <a:rPr lang="en-US" sz="1500" dirty="0" err="1">
                <a:solidFill>
                  <a:srgbClr val="0070C0"/>
                </a:solidFill>
              </a:rPr>
              <a:t>Leira</a:t>
            </a:r>
            <a:r>
              <a:rPr lang="en-US" sz="1500" dirty="0">
                <a:solidFill>
                  <a:srgbClr val="0070C0"/>
                </a:solidFill>
              </a:rPr>
              <a:t>, B., </a:t>
            </a:r>
            <a:r>
              <a:rPr lang="en-US" sz="1500" dirty="0" err="1">
                <a:solidFill>
                  <a:srgbClr val="0070C0"/>
                </a:solidFill>
              </a:rPr>
              <a:t>Clarindo</a:t>
            </a:r>
            <a:r>
              <a:rPr lang="en-US" sz="1500" dirty="0">
                <a:solidFill>
                  <a:srgbClr val="0070C0"/>
                </a:solidFill>
              </a:rPr>
              <a:t>, G., ... &amp; </a:t>
            </a:r>
            <a:r>
              <a:rPr lang="en-US" sz="1500" dirty="0" err="1">
                <a:solidFill>
                  <a:srgbClr val="0070C0"/>
                </a:solidFill>
              </a:rPr>
              <a:t>Huseby</a:t>
            </a:r>
            <a:r>
              <a:rPr lang="en-US" sz="1500" dirty="0">
                <a:solidFill>
                  <a:srgbClr val="0070C0"/>
                </a:solidFill>
              </a:rPr>
              <a:t>, A. B. (2021). A benchmarking exercise for environmental contours. </a:t>
            </a:r>
            <a:r>
              <a:rPr lang="en-US" sz="1500" i="1" dirty="0">
                <a:solidFill>
                  <a:srgbClr val="0070C0"/>
                </a:solidFill>
              </a:rPr>
              <a:t>Ocean Engineering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236</a:t>
            </a:r>
            <a:r>
              <a:rPr lang="en-US" sz="1500" dirty="0">
                <a:solidFill>
                  <a:srgbClr val="0070C0"/>
                </a:solidFill>
              </a:rPr>
              <a:t>, 109504.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Pierson Jr, W. J., &amp; Moskowitz, L. (1964). A proposed spectral form for fully developed wind seas based on the similarity theory of SA </a:t>
            </a:r>
            <a:r>
              <a:rPr lang="en-US" sz="1600" dirty="0" err="1">
                <a:solidFill>
                  <a:srgbClr val="0070C0"/>
                </a:solidFill>
              </a:rPr>
              <a:t>Kitaigorodskii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r>
              <a:rPr lang="en-US" sz="1600" i="1" dirty="0">
                <a:solidFill>
                  <a:srgbClr val="0070C0"/>
                </a:solidFill>
              </a:rPr>
              <a:t>Journal of geophysical research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i="1" dirty="0">
                <a:solidFill>
                  <a:srgbClr val="0070C0"/>
                </a:solidFill>
              </a:rPr>
              <a:t>69</a:t>
            </a:r>
            <a:r>
              <a:rPr lang="en-US" sz="1600" dirty="0">
                <a:solidFill>
                  <a:srgbClr val="0070C0"/>
                </a:solidFill>
              </a:rPr>
              <a:t>(24), 5181-5190.</a:t>
            </a:r>
            <a:endParaRPr lang="en-US" sz="1500" dirty="0">
              <a:solidFill>
                <a:srgbClr val="0070C0"/>
              </a:solidFill>
            </a:endParaRPr>
          </a:p>
          <a:p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700" b="1" u="sng" dirty="0">
                <a:solidFill>
                  <a:srgbClr val="0070C0"/>
                </a:solidFill>
              </a:rPr>
              <a:t>Code des </a:t>
            </a:r>
            <a:r>
              <a:rPr lang="en-US" sz="1700" b="1" u="sng" dirty="0" err="1">
                <a:solidFill>
                  <a:srgbClr val="0070C0"/>
                </a:solidFill>
              </a:rPr>
              <a:t>graphiques</a:t>
            </a:r>
            <a:r>
              <a:rPr lang="en-US" sz="1700" b="1" u="sng" dirty="0">
                <a:solidFill>
                  <a:srgbClr val="0070C0"/>
                </a:solidFill>
              </a:rPr>
              <a:t> de la </a:t>
            </a:r>
            <a:r>
              <a:rPr lang="en-US" sz="1700" b="1" u="sng" dirty="0" err="1">
                <a:solidFill>
                  <a:srgbClr val="0070C0"/>
                </a:solidFill>
              </a:rPr>
              <a:t>présentation</a:t>
            </a:r>
            <a:r>
              <a:rPr lang="en-US" sz="1700" b="1" u="sng" dirty="0">
                <a:solidFill>
                  <a:srgbClr val="0070C0"/>
                </a:solidFill>
              </a:rPr>
              <a:t> </a:t>
            </a:r>
            <a:r>
              <a:rPr lang="en-US" sz="1700" b="1" u="sng" dirty="0" err="1">
                <a:solidFill>
                  <a:srgbClr val="0070C0"/>
                </a:solidFill>
              </a:rPr>
              <a:t>disponibles</a:t>
            </a:r>
            <a:r>
              <a:rPr lang="en-US" sz="1700" b="1" u="sng" dirty="0">
                <a:solidFill>
                  <a:srgbClr val="0070C0"/>
                </a:solidFill>
              </a:rPr>
              <a:t> à </a:t>
            </a:r>
            <a:r>
              <a:rPr lang="en-US" sz="1700" b="1" u="sng" dirty="0" err="1">
                <a:solidFill>
                  <a:srgbClr val="0070C0"/>
                </a:solidFill>
              </a:rPr>
              <a:t>l’adresse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en-US" sz="1700">
                <a:solidFill>
                  <a:srgbClr val="0070C0"/>
                </a:solidFill>
              </a:rPr>
              <a:t>: https://github.com/paalves/pres-RDT-13-03</a:t>
            </a:r>
            <a:endParaRPr lang="en-US" sz="2000" dirty="0"/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0AAD3F6-F94F-446F-A736-1092CC5AAB8B}"/>
              </a:ext>
            </a:extLst>
          </p:cNvPr>
          <p:cNvSpPr txBox="1"/>
          <p:nvPr/>
        </p:nvSpPr>
        <p:spPr>
          <a:xfrm>
            <a:off x="608076" y="504306"/>
            <a:ext cx="30769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1" u="sng" dirty="0">
                <a:solidFill>
                  <a:srgbClr val="0070C0"/>
                </a:solidFill>
              </a:rPr>
              <a:t>Cadre de travail</a:t>
            </a:r>
            <a:endParaRPr lang="fr-FR" sz="2500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497239-20C3-4EEC-833A-F15FA3890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50" y="978474"/>
            <a:ext cx="2952442" cy="27698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E11498-846E-45E1-B33A-EF06B9F6B799}"/>
              </a:ext>
            </a:extLst>
          </p:cNvPr>
          <p:cNvSpPr txBox="1"/>
          <p:nvPr/>
        </p:nvSpPr>
        <p:spPr>
          <a:xfrm>
            <a:off x="455295" y="1312056"/>
            <a:ext cx="8051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Thèse commencée en nov. 2024 suite à un stage de 6 mois sur ce sujet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Verti-</a:t>
            </a:r>
            <a:r>
              <a:rPr lang="fr-FR" dirty="0" err="1">
                <a:solidFill>
                  <a:srgbClr val="0070C0"/>
                </a:solidFill>
              </a:rPr>
              <a:t>Lab</a:t>
            </a:r>
            <a:r>
              <a:rPr lang="fr-FR" dirty="0">
                <a:solidFill>
                  <a:srgbClr val="0070C0"/>
                </a:solidFill>
              </a:rPr>
              <a:t> (laboratoire commun </a:t>
            </a: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et Ifremer)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: société spécialisée dans l’hydrolien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u="sng" dirty="0">
                <a:solidFill>
                  <a:srgbClr val="0070C0"/>
                </a:solidFill>
                <a:sym typeface="Wingdings" panose="05000000000000000000" pitchFamily="2" charset="2"/>
              </a:rPr>
              <a:t>Objectifs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: comprendre les conditions environnementales extrêmes auxquelles seront exposées les turbines 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influence sur le « 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load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assessment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 », l’effort appliqué aux turbines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modélisation des hauteurs significatives de vagues et des vitesses orbitales des particules d’eau extrêmes en fonction de l’état de mer</a:t>
            </a:r>
          </a:p>
          <a:p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8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</p:spPr>
            <p:txBody>
              <a:bodyPr/>
              <a:lstStyle/>
              <a:p>
                <a:r>
                  <a:rPr lang="fr-FR" sz="2500" u="sng" dirty="0">
                    <a:solidFill>
                      <a:srgbClr val="0070C0"/>
                    </a:solidFill>
                  </a:rPr>
                  <a:t>Base de données </a:t>
                </a:r>
                <a:r>
                  <a:rPr lang="fr-FR" sz="2500" u="sng" dirty="0" err="1">
                    <a:solidFill>
                      <a:srgbClr val="0070C0"/>
                    </a:solidFill>
                  </a:rPr>
                  <a:t>Resourcecode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Point 158348 – lieu de la concession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Période 1994-2024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= 271 751 observations (résolution horaire)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Paramètres d’état de mer à partir du modèle spectral de vagues WWIII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Vitesses et direction de courant calculées à partir des harmoniques de courant de MARS 2D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Utilisation de la librairie ‘</a:t>
                </a:r>
                <a:r>
                  <a:rPr lang="fr-FR" sz="2000" b="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resourcecode</a:t>
                </a: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’ de R</a:t>
                </a:r>
                <a:endParaRPr lang="fr-FR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  <a:blipFill>
                <a:blip r:embed="rId2"/>
                <a:stretch>
                  <a:fillRect l="-1565" t="-2431" b="-2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4027D84-639E-4527-B326-C55C63FC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85" y="259732"/>
            <a:ext cx="5191717" cy="209933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AD049F3D-FCEC-46DB-A5E3-3A79EB0613AA}"/>
              </a:ext>
            </a:extLst>
          </p:cNvPr>
          <p:cNvSpPr/>
          <p:nvPr/>
        </p:nvSpPr>
        <p:spPr>
          <a:xfrm>
            <a:off x="8828690" y="1061545"/>
            <a:ext cx="283779" cy="244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3B7307-F059-47B0-873B-1BAF92AD68C6}"/>
              </a:ext>
            </a:extLst>
          </p:cNvPr>
          <p:cNvSpPr txBox="1"/>
          <p:nvPr/>
        </p:nvSpPr>
        <p:spPr>
          <a:xfrm>
            <a:off x="8146411" y="238042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rgbClr val="0070C0"/>
                </a:solidFill>
              </a:rPr>
              <a:t>Localisation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234402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6312EF-C649-4F24-A332-818C4BAE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261" y="-61690"/>
            <a:ext cx="12071965" cy="438582"/>
          </a:xfrm>
        </p:spPr>
        <p:txBody>
          <a:bodyPr/>
          <a:lstStyle/>
          <a:p>
            <a:r>
              <a:rPr lang="fr-FR" sz="2500" u="sng" dirty="0">
                <a:solidFill>
                  <a:srgbClr val="0070C0"/>
                </a:solidFill>
              </a:rPr>
              <a:t>Spectres de vagues                                                 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8FEDE7-FADE-4687-8000-6DDCA56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5" y="457809"/>
            <a:ext cx="4787105" cy="3884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DA90FF-1543-4F8F-BD3D-C313F31F6076}"/>
              </a:ext>
            </a:extLst>
          </p:cNvPr>
          <p:cNvSpPr txBox="1"/>
          <p:nvPr/>
        </p:nvSpPr>
        <p:spPr>
          <a:xfrm>
            <a:off x="342118" y="4843893"/>
            <a:ext cx="781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Vagues : principalement ondes de gravité générées par le vent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Interaction vitesse et direction des vents, courants, houle, etc. : on observe, au même endroit, des vagues de périodes différentes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Le modèle numérique WAVEWATCH-III s’appuie sur cette représentation </a:t>
            </a:r>
            <a:r>
              <a:rPr lang="fr-FR" b="1" dirty="0">
                <a:solidFill>
                  <a:srgbClr val="0070C0"/>
                </a:solidFill>
                <a:sym typeface="Wingdings" panose="05000000000000000000" pitchFamily="2" charset="2"/>
              </a:rPr>
              <a:t>fréquentielle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pour générer les paramètres d’état de mer utilisés dans la base de données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Resourcecode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/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Moments du spectre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 fonction de la fréquence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blipFill>
                <a:blip r:embed="rId3"/>
                <a:stretch>
                  <a:fillRect l="-1272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/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Hauteur significative des vagues « moyenne du tiers des vagues les plus hautes »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s’interprète comme l’énergie totale des vagues.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blipFill>
                <a:blip r:embed="rId4"/>
                <a:stretch>
                  <a:fillRect l="-954" t="-1587" r="-1113" b="-3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244336B7-9E27-4DB1-AB17-478412099DB8}"/>
              </a:ext>
            </a:extLst>
          </p:cNvPr>
          <p:cNvSpPr txBox="1"/>
          <p:nvPr/>
        </p:nvSpPr>
        <p:spPr>
          <a:xfrm>
            <a:off x="231958" y="4311992"/>
            <a:ext cx="857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Spectre de vagues selon différentes valeurs de vitesse de vent</a:t>
            </a:r>
            <a:br>
              <a:rPr lang="fr-FR" u="sng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 [</a:t>
            </a:r>
            <a:r>
              <a:rPr lang="fr-FR" dirty="0" err="1">
                <a:solidFill>
                  <a:srgbClr val="0070C0"/>
                </a:solidFill>
              </a:rPr>
              <a:t>Moskowitz</a:t>
            </a:r>
            <a:r>
              <a:rPr lang="fr-FR" dirty="0">
                <a:solidFill>
                  <a:srgbClr val="0070C0"/>
                </a:solidFill>
              </a:rPr>
              <a:t>, 1964]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/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Période des vagues à la fréquence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contenant le pic d’énergie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blipFill>
                <a:blip r:embed="rId5"/>
                <a:stretch>
                  <a:fillRect l="-1272" t="-3871"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/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blipFill>
                <a:blip r:embed="rId6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/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blipFill>
                <a:blip r:embed="rId7"/>
                <a:stretch>
                  <a:fillRect l="-3571" r="-1531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/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/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De façon analogue, on peut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la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direction moyenne d’où proviennent les vagues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blipFill>
                <a:blip r:embed="rId9"/>
                <a:stretch>
                  <a:fillRect l="-1013" t="-3797" b="-69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re 1">
            <a:extLst>
              <a:ext uri="{FF2B5EF4-FFF2-40B4-BE49-F238E27FC236}">
                <a16:creationId xmlns:a16="http://schemas.microsoft.com/office/drawing/2014/main" id="{750F2FBE-538F-498B-A8EE-AA3D3E1248A2}"/>
              </a:ext>
            </a:extLst>
          </p:cNvPr>
          <p:cNvSpPr txBox="1">
            <a:spLocks/>
          </p:cNvSpPr>
          <p:nvPr/>
        </p:nvSpPr>
        <p:spPr>
          <a:xfrm>
            <a:off x="8805006" y="57101"/>
            <a:ext cx="3939558" cy="4385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u="sng" dirty="0">
                <a:solidFill>
                  <a:srgbClr val="0070C0"/>
                </a:solidFill>
              </a:rPr>
              <a:t>Paramètres d’état de mer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2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1477328"/>
          </a:xfrm>
        </p:spPr>
        <p:txBody>
          <a:bodyPr/>
          <a:lstStyle/>
          <a:p>
            <a:r>
              <a:rPr lang="fr-FR" dirty="0"/>
              <a:t>Description des paramètres d’état de mer (1994-2024)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42740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</p:spPr>
            <p:txBody>
              <a:bodyPr/>
              <a:lstStyle/>
              <a:p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		               </a:t>
                </a:r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500" dirty="0">
                    <a:solidFill>
                      <a:srgbClr val="0070C0"/>
                    </a:solidFill>
                  </a:rPr>
                  <a:t> &gt; 4 (~ 1% des </a:t>
                </a:r>
                <a:r>
                  <a:rPr lang="fr-FR" sz="2500" dirty="0" err="1">
                    <a:solidFill>
                      <a:srgbClr val="0070C0"/>
                    </a:solidFill>
                  </a:rPr>
                  <a:t>obs</a:t>
                </a:r>
                <a:r>
                  <a:rPr lang="fr-FR" sz="2500" dirty="0">
                    <a:solidFill>
                      <a:srgbClr val="0070C0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  <a:blipFill>
                <a:blip r:embed="rId2"/>
                <a:stretch>
                  <a:fillRect l="-1566" r="-1717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/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moyenne : 1,28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médiane : 1,07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max : 7,59 m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B78B2838-710F-4758-82A6-080464CF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1" y="759678"/>
            <a:ext cx="6186833" cy="493056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99BC7D4B-A9B5-4771-8610-F9584228CA47}"/>
              </a:ext>
            </a:extLst>
          </p:cNvPr>
          <p:cNvSpPr/>
          <p:nvPr/>
        </p:nvSpPr>
        <p:spPr>
          <a:xfrm>
            <a:off x="3478925" y="4783222"/>
            <a:ext cx="2764220" cy="6523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B2AEE2-047D-46A9-98AD-A0BB05D72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9" y="766359"/>
            <a:ext cx="6545587" cy="5238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9F143EC-6127-4B9C-9015-BE5DCC092BBF}"/>
              </a:ext>
            </a:extLst>
          </p:cNvPr>
          <p:cNvSpPr/>
          <p:nvPr/>
        </p:nvSpPr>
        <p:spPr>
          <a:xfrm>
            <a:off x="6601859" y="766360"/>
            <a:ext cx="6593667" cy="53034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44E225F-A500-48A7-98A1-8AA5FA53EC00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5838334" y="4373880"/>
            <a:ext cx="763525" cy="504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</p:spPr>
            <p:txBody>
              <a:bodyPr/>
              <a:lstStyle/>
              <a:p>
                <a:r>
                  <a:rPr lang="fr-FR" sz="3000" dirty="0">
                    <a:solidFill>
                      <a:srgbClr val="0070C0"/>
                    </a:solidFill>
                  </a:rPr>
                  <a:t>Distribution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3000" dirty="0">
                    <a:solidFill>
                      <a:srgbClr val="0070C0"/>
                    </a:solidFill>
                  </a:rPr>
                  <a:t>                             Provenance des vagues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fr-FR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  <a:blipFill>
                <a:blip r:embed="rId2"/>
                <a:stretch>
                  <a:fillRect l="-1864" t="-16495" b="-216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5341DC-2A46-49D9-8B11-51718F4F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" y="1322156"/>
            <a:ext cx="6285881" cy="49153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818BBE-403E-477C-A945-3BECD954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6" y="1376589"/>
            <a:ext cx="6510619" cy="50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44A72-C1FC-485B-8437-14EB7843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03" y="60110"/>
            <a:ext cx="12071965" cy="507831"/>
          </a:xfrm>
        </p:spPr>
        <p:txBody>
          <a:bodyPr/>
          <a:lstStyle/>
          <a:p>
            <a:r>
              <a:rPr lang="fr-FR" sz="3000" dirty="0">
                <a:solidFill>
                  <a:srgbClr val="0070C0"/>
                </a:solidFill>
              </a:rPr>
              <a:t>			Distribution de la vitesse du courant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60AB184-267A-41E6-B03D-DC55C1B254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r="3193"/>
          <a:stretch>
            <a:fillRect/>
          </a:stretch>
        </p:blipFill>
        <p:spPr>
          <a:xfrm>
            <a:off x="3431457" y="6401194"/>
            <a:ext cx="884903" cy="1034114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AF31F6-508F-4742-AC3E-28398EAC8D0A}"/>
              </a:ext>
            </a:extLst>
          </p:cNvPr>
          <p:cNvSpPr txBox="1"/>
          <p:nvPr/>
        </p:nvSpPr>
        <p:spPr>
          <a:xfrm>
            <a:off x="5242231" y="6299100"/>
            <a:ext cx="413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Courant moyen : 2,07 m/s</a:t>
            </a:r>
          </a:p>
          <a:p>
            <a:r>
              <a:rPr lang="fr-FR" dirty="0">
                <a:solidFill>
                  <a:srgbClr val="0070C0"/>
                </a:solidFill>
              </a:rPr>
              <a:t>Courant max : 4,77 m/s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D33961-EB64-40BA-87AE-8448CB31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34" y="548677"/>
            <a:ext cx="7452494" cy="5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52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FREM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2C8"/>
      </a:accent1>
      <a:accent2>
        <a:srgbClr val="0064FF"/>
      </a:accent2>
      <a:accent3>
        <a:srgbClr val="FFEB3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3774</TotalTime>
  <Words>1840</Words>
  <Application>Microsoft Office PowerPoint</Application>
  <PresentationFormat>Personnalisé</PresentationFormat>
  <Paragraphs>246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Thème Office</vt:lpstr>
      <vt:lpstr>Présentation PowerPoint</vt:lpstr>
      <vt:lpstr>Données </vt:lpstr>
      <vt:lpstr>Présentation PowerPoint</vt:lpstr>
      <vt:lpstr>Base de données Resourcecode  - Point 158348 – lieu de la concession  - Période 1994-2024  - n = 271 751 observations (résolution horaire)  - Paramètres d’état de mer à partir du modèle spectral de vagues WWIII  - Vitesses et direction de courant calculées à partir des harmoniques de courant de MARS 2D  - Utilisation de la librairie ‘resourcecode’ de R</vt:lpstr>
      <vt:lpstr>Spectres de vagues                                                 </vt:lpstr>
      <vt:lpstr>Description des paramètres d’état de mer (1994-2024) </vt:lpstr>
      <vt:lpstr>Distribution des H_s                   Distribution des H_s &gt; 4 (~ 1% des obs)  </vt:lpstr>
      <vt:lpstr>Distribution de (H_s, T_p )                             Provenance des vagues D_p</vt:lpstr>
      <vt:lpstr>   Distribution de la vitesse du courant</vt:lpstr>
      <vt:lpstr>Modélisation quantile </vt:lpstr>
      <vt:lpstr>Présentation PowerPoint</vt:lpstr>
      <vt:lpstr>Modélisation des H_s extrêmes (1994-2024)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Intégration de l’information des covariables</vt:lpstr>
      <vt:lpstr>Présentation PowerPoint</vt:lpstr>
      <vt:lpstr>Perspectives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Jean-Christophe MOREAU</dc:creator>
  <cp:lastModifiedBy>Paul-Adrien ALVES</cp:lastModifiedBy>
  <cp:revision>237</cp:revision>
  <dcterms:created xsi:type="dcterms:W3CDTF">2023-09-26T09:22:57Z</dcterms:created>
  <dcterms:modified xsi:type="dcterms:W3CDTF">2025-03-13T08:33:38Z</dcterms:modified>
</cp:coreProperties>
</file>